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74" r:id="rId8"/>
    <p:sldId id="261" r:id="rId9"/>
    <p:sldId id="263" r:id="rId10"/>
    <p:sldId id="272" r:id="rId11"/>
    <p:sldId id="275" r:id="rId12"/>
    <p:sldId id="276" r:id="rId13"/>
    <p:sldId id="266" r:id="rId14"/>
    <p:sldId id="279" r:id="rId15"/>
    <p:sldId id="280" r:id="rId16"/>
    <p:sldId id="281" r:id="rId17"/>
    <p:sldId id="282" r:id="rId18"/>
    <p:sldId id="283" r:id="rId19"/>
    <p:sldId id="28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21442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Bookman Old Style" pitchFamily="18" charset="0"/>
              </a:rPr>
              <a:t/>
            </a:r>
            <a:br>
              <a:rPr lang="ru-RU" b="1" dirty="0" smtClean="0">
                <a:latin typeface="Bookman Old Style" pitchFamily="18" charset="0"/>
              </a:rPr>
            </a:br>
            <a:r>
              <a:rPr lang="ru-RU" b="1" dirty="0" smtClean="0">
                <a:latin typeface="Bookman Old Style" pitchFamily="18" charset="0"/>
              </a:rPr>
              <a:t>«Развитие функциональной грамотности учащихся на уроках русского языка и литературы»</a:t>
            </a:r>
            <a:br>
              <a:rPr lang="ru-RU" b="1" dirty="0" smtClean="0">
                <a:latin typeface="Bookman Old Style" pitchFamily="18" charset="0"/>
              </a:rPr>
            </a:br>
            <a:r>
              <a:rPr lang="ru-RU" sz="4000" b="1" dirty="0">
                <a:latin typeface="Bookman Old Style" pitchFamily="18" charset="0"/>
              </a:rPr>
              <a:t/>
            </a:r>
            <a:br>
              <a:rPr lang="ru-RU" sz="4000" b="1" dirty="0">
                <a:latin typeface="Bookman Old Style" pitchFamily="18" charset="0"/>
              </a:rPr>
            </a:br>
            <a:endParaRPr lang="ru-RU" sz="4000" b="1" dirty="0">
              <a:latin typeface="Bookman Old Style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3717032"/>
            <a:ext cx="7889530" cy="2880320"/>
          </a:xfrm>
        </p:spPr>
        <p:txBody>
          <a:bodyPr/>
          <a:lstStyle/>
          <a:p>
            <a:endParaRPr lang="ru-RU" sz="2400" dirty="0" smtClean="0">
              <a:solidFill>
                <a:srgbClr val="FF0000"/>
              </a:solidFill>
            </a:endParaRPr>
          </a:p>
          <a:p>
            <a:endParaRPr lang="ru-RU" sz="2400" dirty="0">
              <a:solidFill>
                <a:srgbClr val="FF0000"/>
              </a:solidFill>
            </a:endParaRPr>
          </a:p>
          <a:p>
            <a:pPr algn="r"/>
            <a:r>
              <a:rPr lang="ru-RU" sz="1100" dirty="0" smtClean="0">
                <a:solidFill>
                  <a:schemeClr val="tx1"/>
                </a:solidFill>
              </a:rPr>
              <a:t>                                                           Руководитель МО </a:t>
            </a:r>
          </a:p>
          <a:p>
            <a:pPr algn="r"/>
            <a:r>
              <a:rPr lang="ru-RU" sz="1100" dirty="0" smtClean="0">
                <a:solidFill>
                  <a:schemeClr val="tx1"/>
                </a:solidFill>
              </a:rPr>
              <a:t>                                     учителей русского языка и литературы </a:t>
            </a:r>
          </a:p>
          <a:p>
            <a:pPr algn="r"/>
            <a:r>
              <a:rPr lang="ru-RU" sz="1100" dirty="0" smtClean="0">
                <a:solidFill>
                  <a:schemeClr val="tx1"/>
                </a:solidFill>
              </a:rPr>
              <a:t>                                                   МБОУ «СОШ №2 </a:t>
            </a:r>
            <a:r>
              <a:rPr lang="ru-RU" sz="1100" dirty="0" err="1" smtClean="0">
                <a:solidFill>
                  <a:schemeClr val="tx1"/>
                </a:solidFill>
              </a:rPr>
              <a:t>с.Шалажи</a:t>
            </a:r>
            <a:r>
              <a:rPr lang="ru-RU" sz="1100" dirty="0" smtClean="0">
                <a:solidFill>
                  <a:schemeClr val="tx1"/>
                </a:solidFill>
              </a:rPr>
              <a:t>»</a:t>
            </a:r>
          </a:p>
          <a:p>
            <a:pPr algn="r"/>
            <a:r>
              <a:rPr lang="ru-RU" sz="1100" dirty="0" smtClean="0">
                <a:solidFill>
                  <a:schemeClr val="tx1"/>
                </a:solidFill>
              </a:rPr>
              <a:t>                                                   </a:t>
            </a:r>
            <a:r>
              <a:rPr lang="ru-RU" sz="1100" dirty="0" err="1" smtClean="0">
                <a:solidFill>
                  <a:schemeClr val="tx1"/>
                </a:solidFill>
              </a:rPr>
              <a:t>Исмаилова</a:t>
            </a:r>
            <a:r>
              <a:rPr lang="ru-RU" sz="1100" dirty="0" smtClean="0">
                <a:solidFill>
                  <a:schemeClr val="tx1"/>
                </a:solidFill>
              </a:rPr>
              <a:t> Элиса </a:t>
            </a:r>
            <a:r>
              <a:rPr lang="ru-RU" sz="1100" dirty="0" err="1" smtClean="0">
                <a:solidFill>
                  <a:schemeClr val="tx1"/>
                </a:solidFill>
              </a:rPr>
              <a:t>Султановна</a:t>
            </a:r>
            <a:endParaRPr lang="ru-RU" sz="1100" dirty="0" smtClean="0">
              <a:solidFill>
                <a:schemeClr val="tx1"/>
              </a:solidFill>
            </a:endParaRPr>
          </a:p>
          <a:p>
            <a:pPr algn="r"/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284984"/>
            <a:ext cx="4968552" cy="2664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Тамара\Pictures\фон\1360429107_27324b086e4bd710847564ad3c49eb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501062" cy="665163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Формирование функциональной грамотности на уроках русского языка и литературы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50" y="1000125"/>
          <a:ext cx="8715375" cy="5713414"/>
        </p:xfrm>
        <a:graphic>
          <a:graphicData uri="http://schemas.openxmlformats.org/drawingml/2006/table">
            <a:tbl>
              <a:tblPr/>
              <a:tblGrid>
                <a:gridCol w="4357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7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Логические приемы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62" marR="640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Примеры заданий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62" marR="640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5338">
                <a:tc>
                  <a:txBody>
                    <a:bodyPr/>
                    <a:lstStyle/>
                    <a:p>
                      <a:pPr marL="457200" marR="0" lvl="0" indent="-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уровень - знание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62" marR="640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Составить список, выделить, рассказать, показать, назвать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62" marR="640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5338">
                <a:tc>
                  <a:txBody>
                    <a:bodyPr/>
                    <a:lstStyle/>
                    <a:p>
                      <a:pPr marL="457200" marR="0" lvl="0" indent="-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уровень - понимание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62" marR="640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Описать объяснить, определить признаки, сформулировать по-другому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62" marR="640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5950">
                <a:tc>
                  <a:txBody>
                    <a:bodyPr/>
                    <a:lstStyle/>
                    <a:p>
                      <a:pPr marL="457200" marR="0" lvl="0" indent="-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уровень - использование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62" marR="640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Применить, проиллюстрировать, решить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62" marR="640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3800">
                <a:tc>
                  <a:txBody>
                    <a:bodyPr/>
                    <a:lstStyle/>
                    <a:p>
                      <a:pPr marL="457200" marR="0" lvl="0" indent="-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уровень - анализ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62" marR="640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Проанализировать, проверить, провести эксперимент, организовать, сравнить, выявить различия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62" marR="640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5338">
                <a:tc>
                  <a:txBody>
                    <a:bodyPr/>
                    <a:lstStyle/>
                    <a:p>
                      <a:pPr marL="457200" marR="0" lvl="0" indent="-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уровень - синтез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62" marR="640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Создать, придумать дизайн, разработать, составить план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62" marR="640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23925">
                <a:tc>
                  <a:txBody>
                    <a:bodyPr/>
                    <a:lstStyle/>
                    <a:p>
                      <a:pPr marL="457200" marR="0" lvl="0" indent="-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уровень - оценка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62" marR="640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Представить аргументы, защитить точку зрения, доказать, спрогнозировать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62" marR="640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Тамара\Pictures\фон\1360429107_27324b086e4bd710847564ad3c49eb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928688" y="214313"/>
            <a:ext cx="8215312" cy="59372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Международные оценочные исследования</a:t>
            </a:r>
          </a:p>
        </p:txBody>
      </p:sp>
      <p:sp>
        <p:nvSpPr>
          <p:cNvPr id="18435" name="Прямоугольник 3"/>
          <p:cNvSpPr>
            <a:spLocks noChangeArrowheads="1"/>
          </p:cNvSpPr>
          <p:nvPr/>
        </p:nvSpPr>
        <p:spPr bwMode="auto">
          <a:xfrm>
            <a:off x="1071563" y="2000250"/>
            <a:ext cx="1119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PISA</a:t>
            </a:r>
          </a:p>
        </p:txBody>
      </p:sp>
      <p:sp>
        <p:nvSpPr>
          <p:cNvPr id="18436" name="Прямоугольник 4"/>
          <p:cNvSpPr>
            <a:spLocks noChangeArrowheads="1"/>
          </p:cNvSpPr>
          <p:nvPr/>
        </p:nvSpPr>
        <p:spPr bwMode="auto">
          <a:xfrm>
            <a:off x="3643306" y="642918"/>
            <a:ext cx="146226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TIMSS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7" name="Прямоугольник 5"/>
          <p:cNvSpPr>
            <a:spLocks noChangeArrowheads="1"/>
          </p:cNvSpPr>
          <p:nvPr/>
        </p:nvSpPr>
        <p:spPr bwMode="auto">
          <a:xfrm>
            <a:off x="6643688" y="2000250"/>
            <a:ext cx="15446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PIRLS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2571750"/>
            <a:ext cx="3071813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«Международная программа оценки учебных достижений 15-летних учащихся» </a:t>
            </a:r>
          </a:p>
        </p:txBody>
      </p:sp>
      <p:sp>
        <p:nvSpPr>
          <p:cNvPr id="18439" name="Прямоугольник 7"/>
          <p:cNvSpPr>
            <a:spLocks noChangeArrowheads="1"/>
          </p:cNvSpPr>
          <p:nvPr/>
        </p:nvSpPr>
        <p:spPr bwMode="auto">
          <a:xfrm>
            <a:off x="285750" y="3811588"/>
            <a:ext cx="257175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b="1" i="1">
                <a:latin typeface="Times New Roman" pitchFamily="18" charset="0"/>
                <a:cs typeface="Times New Roman" pitchFamily="18" charset="0"/>
              </a:rPr>
              <a:t>оценивает способности подростков использовать знания, умения и навыки, приобретенные в школе для решения широкого диапазона жизненных задач в различных сферах человеческой деятельности, а также в межличностном общении и социальных отношениях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643174" y="1571612"/>
            <a:ext cx="3429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«Оценка математической и естественнонаучной грамотности учащихся  4 и 8-х классов»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86438" y="2500313"/>
            <a:ext cx="3071812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«Изучение качества чтения и понимание текста»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00688" y="3071813"/>
            <a:ext cx="3571875" cy="3786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изучает читательскую грамотность учащихся, проучившихся четыре года. В благоприятной образовательной среде между третьим и пятым годом школьного обучения происходит качественный переход в становлении важнейшего компонента учебной самостоятельности: </a:t>
            </a:r>
            <a:r>
              <a:rPr lang="ru-RU" sz="1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заканчивается </a:t>
            </a:r>
            <a:r>
              <a:rPr lang="ru-RU" sz="1600" b="1" i="1" u="sng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обучение чтению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(технике чтения), </a:t>
            </a:r>
            <a:r>
              <a:rPr lang="ru-RU" sz="1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начинается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u="sng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чтение для обучения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– использование письменных текстов как основного ресурса самообразования</a:t>
            </a:r>
          </a:p>
        </p:txBody>
      </p:sp>
      <p:sp>
        <p:nvSpPr>
          <p:cNvPr id="18443" name="Прямоугольник 11"/>
          <p:cNvSpPr>
            <a:spLocks noChangeArrowheads="1"/>
          </p:cNvSpPr>
          <p:nvPr/>
        </p:nvSpPr>
        <p:spPr bwMode="auto">
          <a:xfrm>
            <a:off x="3071802" y="2857496"/>
            <a:ext cx="2428875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изучаются особенности содержания школьного математического и естественнонаучного образования в странах- участницах, особенности учебного процесса, а также факторы, связанные с характеристиками образовательных учреждений, учителей, учащихся и их семей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Тамара\Pictures\фон\1360429107_27324b086e4bd710847564ad3c49eb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42875" y="500042"/>
            <a:ext cx="9001125" cy="5937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Модель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формирования и развития функциональной грамотности </a:t>
            </a:r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5000628" y="1785926"/>
            <a:ext cx="3429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Дерево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>
                <a:solidFill>
                  <a:srgbClr val="373737"/>
                </a:solidFill>
                <a:latin typeface="Times New Roman" pitchFamily="18" charset="0"/>
                <a:cs typeface="Times New Roman" pitchFamily="18" charset="0"/>
              </a:rPr>
              <a:t>функционально грамотная личность</a:t>
            </a:r>
          </a:p>
          <a:p>
            <a:pPr algn="just" eaLnBrk="0" hangingPunct="0"/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>
                <a:solidFill>
                  <a:srgbClr val="373737"/>
                </a:solidFill>
                <a:latin typeface="Times New Roman" pitchFamily="18" charset="0"/>
                <a:cs typeface="Times New Roman" pitchFamily="18" charset="0"/>
              </a:rPr>
              <a:t>педагогические технологии</a:t>
            </a:r>
          </a:p>
          <a:p>
            <a:pPr algn="just" eaLnBrk="0" hangingPunct="0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Яблочки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>
                <a:solidFill>
                  <a:srgbClr val="373737"/>
                </a:solidFill>
                <a:latin typeface="Times New Roman" pitchFamily="18" charset="0"/>
                <a:cs typeface="Times New Roman" pitchFamily="18" charset="0"/>
              </a:rPr>
              <a:t>ключевые компетенции</a:t>
            </a:r>
          </a:p>
          <a:p>
            <a:pPr algn="just" eaLnBrk="0" hangingPunct="0"/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Лейка </a:t>
            </a:r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373737"/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  <a:r>
              <a:rPr lang="ru-RU" b="1" dirty="0">
                <a:solidFill>
                  <a:srgbClr val="6F6F6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5604" name="Picture 10" descr="C:\Users\Андрей\Desktop\10901655-nzn-n-n--n--n------n------n--nzn--n--------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714488"/>
            <a:ext cx="351155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6" descr="C:\Users\Андрей\Desktop\default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765556">
            <a:off x="4535273" y="4168602"/>
            <a:ext cx="1967200" cy="2402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Тамара\Pictures\фон\1360429107_27324b086e4bd710847564ad3c49eb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428604"/>
            <a:ext cx="785818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Алгоритм для учащихся по запоминанию словарных слов на основе ассоциаций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prstClr val="black"/>
              </a:solidFill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1.Проговорить  слово по слогам.</a:t>
            </a:r>
            <a:endParaRPr lang="ru-RU" sz="2400" dirty="0" smtClean="0">
              <a:solidFill>
                <a:prstClr val="black"/>
              </a:solidFill>
              <a:latin typeface="Bookman Old Style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2. Объяснить значение слова .</a:t>
            </a:r>
            <a:endParaRPr lang="ru-RU" sz="2400" dirty="0" smtClean="0">
              <a:solidFill>
                <a:prstClr val="black"/>
              </a:solidFill>
              <a:latin typeface="Bookman Old Style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3. Поставить ударение.</a:t>
            </a:r>
            <a:endParaRPr lang="ru-RU" sz="2400" dirty="0" smtClean="0">
              <a:solidFill>
                <a:prstClr val="black"/>
              </a:solidFill>
              <a:latin typeface="Bookman Old Style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4. Найти безударную гласную.</a:t>
            </a:r>
            <a:endParaRPr lang="ru-RU" sz="2400" dirty="0" smtClean="0">
              <a:solidFill>
                <a:prstClr val="black"/>
              </a:solidFill>
              <a:latin typeface="Bookman Old Style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5.Подобрать ассоциации к букве, которую нельзя проверить.</a:t>
            </a:r>
            <a:endParaRPr lang="ru-RU" sz="2400" dirty="0" smtClean="0">
              <a:solidFill>
                <a:prstClr val="black"/>
              </a:solidFill>
              <a:latin typeface="Bookman Old Style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6. Составить предложение со словом.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7. Подчеркнуть безударную гласную в слове (найти «опасное место»).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8. Записать слова в «веселый словарик» .</a:t>
            </a:r>
            <a:endParaRPr lang="ru-RU" sz="2400" dirty="0" smtClean="0">
              <a:solidFill>
                <a:prstClr val="black"/>
              </a:solidFill>
              <a:latin typeface="Bookman Old Style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9. В начале следующего урока повторить записанное слово.</a:t>
            </a:r>
            <a:endParaRPr lang="ru-RU" sz="2400" dirty="0"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амара\Pictures\фон\1360429107_27324b086e4bd710847564ad3c49eb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404664"/>
            <a:ext cx="825219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Проговариваем слово по слогам: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О-вал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Объясняем значение слова: слово произошло от лат. 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ovum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яйцо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А как нарисовать овал? 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На помощь брата я позвал. 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Брат взял фломастер и искусно 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Мне </a:t>
            </a:r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овал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нарис</a:t>
            </a:r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овал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Ты слегка окружность сплюсни, 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Получается </a:t>
            </a:r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ОВАЛ. 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Сколько раз его видал,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 ванной зеркало - </a:t>
            </a:r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овал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Овал - окружность удлинённая 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И рожица в ней удивлённая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Ставим ударение («зовем слово»)  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ов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(ударение падает на гласную «а»)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Безударная гласная «а»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 Какую букву нельзя проверить?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Это буква «О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 Попробуйте, используя имеющиеся у вас знания, подобрать ассоциации к проверяемой букве. 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6. Придумайте предложение с изученным словом: «Я нарисовал большой овал».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7. Подчеркните безударную гласную в словарном слове: «Я нарисовал большой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вал».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8.  Запишите слово в «веселый словарик» 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C:\Users\1\Desktop\семинар Краснодар\запоминаем словарные слова - копия\овал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99592" y="4437112"/>
            <a:ext cx="1872208" cy="7235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Тамара\Pictures\фон\1360429107_27324b086e4bd710847564ad3c49eb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112474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979712" y="2276872"/>
            <a:ext cx="4654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/>
              <a:t>Метод ассоциативного запоминания слов.</a:t>
            </a:r>
            <a:endParaRPr lang="ru-RU" b="1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2852936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/>
              <a:t>Суть метода.</a:t>
            </a:r>
            <a:r>
              <a:rPr lang="ru-RU" sz="1600" dirty="0"/>
              <a:t> Трудная орфограмма словарного слова связывается с ярким ассоциативным образом, который вспоминается при написании данного словарного слова, помогая правильно написать орфограмму.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8" y="620688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Проблема:  </a:t>
            </a:r>
            <a:endParaRPr lang="en-US" sz="1600" b="1" dirty="0" smtClean="0"/>
          </a:p>
          <a:p>
            <a:r>
              <a:rPr lang="ru-RU" sz="1600" dirty="0" smtClean="0"/>
              <a:t>дети </a:t>
            </a:r>
            <a:r>
              <a:rPr lang="ru-RU" sz="1600" dirty="0"/>
              <a:t>допускают ошибки в написании словарных слов. </a:t>
            </a:r>
            <a:endParaRPr lang="ru-RU" sz="1600" dirty="0" smtClean="0"/>
          </a:p>
          <a:p>
            <a:endParaRPr lang="en-US" sz="1600" b="1" dirty="0" smtClean="0"/>
          </a:p>
          <a:p>
            <a:r>
              <a:rPr lang="ru-RU" sz="1600" b="1" dirty="0" smtClean="0"/>
              <a:t>Решение</a:t>
            </a:r>
            <a:r>
              <a:rPr lang="ru-RU" sz="1600" b="1" dirty="0"/>
              <a:t>: </a:t>
            </a:r>
            <a:endParaRPr lang="en-US" sz="1600" b="1" dirty="0" smtClean="0"/>
          </a:p>
          <a:p>
            <a:r>
              <a:rPr lang="ru-RU" sz="1600" dirty="0" smtClean="0"/>
              <a:t>надо </a:t>
            </a:r>
            <a:r>
              <a:rPr lang="ru-RU" sz="1600" dirty="0"/>
              <a:t>помочь учащимся запоминать слова, не заучивая их наизусть. </a:t>
            </a:r>
          </a:p>
        </p:txBody>
      </p:sp>
      <p:pic>
        <p:nvPicPr>
          <p:cNvPr id="5123" name="Picture 3" descr="http://nsportal.ru/sites/default/files/styles/media_gallery_large/public/yabloko_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4149080"/>
            <a:ext cx="4248472" cy="1065078"/>
          </a:xfrm>
          <a:prstGeom prst="rect">
            <a:avLst/>
          </a:prstGeom>
          <a:noFill/>
        </p:spPr>
      </p:pic>
      <p:pic>
        <p:nvPicPr>
          <p:cNvPr id="5127" name="Picture 7" descr="http://nsportal.ru/sites/default/files/styles/media_gallery_large/public/kopeyk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4048" y="4077072"/>
            <a:ext cx="3744416" cy="1080120"/>
          </a:xfrm>
          <a:prstGeom prst="rect">
            <a:avLst/>
          </a:prstGeom>
          <a:noFill/>
        </p:spPr>
      </p:pic>
      <p:pic>
        <p:nvPicPr>
          <p:cNvPr id="9" name="Picture 2" descr="http://nsportal.ru/sites/default/files/styles/media_gallery_large/public/vostok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43808" y="5157192"/>
            <a:ext cx="3816424" cy="11521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Тамара\Pictures\фон\1360429107_27324b086e4bd710847564ad3c49eb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4" name="Picture 2" descr="http://nsportal.ru/sites/default/files/styles/media_gallery_large/public/tomat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980728"/>
            <a:ext cx="4104456" cy="172819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21509" y="404664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Ассоциации по форме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23556" name="Picture 4" descr="http://nsportal.ru/sites/default/files/styles/media_gallery_large/public/vorot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2996952"/>
            <a:ext cx="4392488" cy="1322872"/>
          </a:xfrm>
          <a:prstGeom prst="rect">
            <a:avLst/>
          </a:prstGeom>
          <a:noFill/>
        </p:spPr>
      </p:pic>
      <p:pic>
        <p:nvPicPr>
          <p:cNvPr id="23558" name="Picture 6" descr="http://nsportal.ru/sites/default/files/styles/media_gallery_large/public/ogurec_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51512" y="2636912"/>
            <a:ext cx="3843427" cy="1512168"/>
          </a:xfrm>
          <a:prstGeom prst="rect">
            <a:avLst/>
          </a:prstGeom>
          <a:noFill/>
        </p:spPr>
      </p:pic>
      <p:pic>
        <p:nvPicPr>
          <p:cNvPr id="23560" name="Picture 8" descr="http://nsportal.ru/sites/default/files/styles/media_gallery_large/public/karandash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259632" y="4797152"/>
            <a:ext cx="7344816" cy="1512168"/>
          </a:xfrm>
          <a:prstGeom prst="rect">
            <a:avLst/>
          </a:prstGeom>
          <a:noFill/>
        </p:spPr>
      </p:pic>
      <p:pic>
        <p:nvPicPr>
          <p:cNvPr id="23562" name="Picture 10" descr="http://nsportal.ru/sites/default/files/styles/media_gallery_large/public/oreh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004048" y="980728"/>
            <a:ext cx="3816424" cy="16143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Тамара\Pictures\фон\1360429107_27324b086e4bd710847564ad3c49eb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835696" y="332656"/>
            <a:ext cx="5809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Ассоциации по эмоциональному состоянию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24578" name="Picture 2" descr="http://nsportal.ru/sites/default/files/styles/media_gallery_large/public/tosk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99792" y="836712"/>
            <a:ext cx="3672408" cy="903978"/>
          </a:xfrm>
          <a:prstGeom prst="rect">
            <a:avLst/>
          </a:prstGeom>
          <a:noFill/>
        </p:spPr>
      </p:pic>
      <p:pic>
        <p:nvPicPr>
          <p:cNvPr id="24580" name="Picture 4" descr="http://nsportal.ru/sites/default/files/styles/media_gallery_large/public/horosho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67744" y="1772816"/>
            <a:ext cx="4984554" cy="10081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67744" y="2852936"/>
            <a:ext cx="5062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Ассоциации по вкусовым качествам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7" name="Picture 2" descr="http://nsportal.ru/sites/default/files/styles/media_gallery_large/public/limon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55576" y="3284984"/>
            <a:ext cx="7668344" cy="936104"/>
          </a:xfrm>
          <a:prstGeom prst="rect">
            <a:avLst/>
          </a:prstGeom>
          <a:noFill/>
        </p:spPr>
      </p:pic>
      <p:pic>
        <p:nvPicPr>
          <p:cNvPr id="8" name="Picture 4" descr="http://nsportal.ru/sites/default/files/styles/media_gallery_large/public/apelsin_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043608" y="4221088"/>
            <a:ext cx="6768752" cy="1224136"/>
          </a:xfrm>
          <a:prstGeom prst="rect">
            <a:avLst/>
          </a:prstGeom>
          <a:noFill/>
        </p:spPr>
      </p:pic>
      <p:pic>
        <p:nvPicPr>
          <p:cNvPr id="24581" name="Picture 5" descr="C:\Users\1\Desktop\арбуз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043608" y="5373216"/>
            <a:ext cx="6912768" cy="10903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амара\Pictures\фон\1360429107_27324b086e4bd710847564ad3c49eb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Формула успеха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785813"/>
            <a:ext cx="8786813" cy="5340350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endParaRPr lang="ru-RU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ОВЛАДЕНИЕ</a:t>
            </a:r>
            <a:r>
              <a:rPr lang="ru-RU" dirty="0" smtClean="0"/>
              <a:t> =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dirty="0" smtClean="0"/>
              <a:t>УСВОЕНИЕ + </a:t>
            </a:r>
            <a:r>
              <a:rPr lang="ru-RU" dirty="0" smtClean="0">
                <a:solidFill>
                  <a:srgbClr val="00B050"/>
                </a:solidFill>
              </a:rPr>
              <a:t>ПРИМЕНЕНИЕ ЗНАНИЙ НА ПРАКТИКЕ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2050" name="Picture 2" descr="C:\Users\Тамара\Desktop\20141213_0934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500438"/>
            <a:ext cx="2071702" cy="33575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Тамара\Desktop\IMG_20141215_1124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3000372"/>
            <a:ext cx="3333774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Тамара\Desktop\20141215_1039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000372"/>
            <a:ext cx="3357586" cy="2014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Тамара\Pictures\фон\1360429107_27324b086e4bd710847564ad3c49eb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49277">
            <a:off x="1639574" y="1839507"/>
            <a:ext cx="6298544" cy="4357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 rot="21253643">
            <a:off x="1500166" y="714356"/>
            <a:ext cx="6000792" cy="1357322"/>
          </a:xfrm>
          <a:prstGeom prst="rect">
            <a:avLst/>
          </a:prstGeom>
        </p:spPr>
        <p:txBody>
          <a:bodyPr>
            <a:prstTxWarp prst="textDeflateBottom">
              <a:avLst>
                <a:gd name="adj" fmla="val 37572"/>
              </a:avLst>
            </a:prstTxWarp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ru-RU" b="1" spc="50" dirty="0">
                <a:ln w="11430"/>
                <a:solidFill>
                  <a:srgbClr val="FF0000"/>
                </a:solidFill>
                <a:effectLst>
                  <a:outerShdw blurRad="114300" dist="38100" dir="18600000" sx="102000" sy="102000" algn="r" rotWithShape="0">
                    <a:srgbClr val="0033CC">
                      <a:alpha val="61000"/>
                    </a:srgbClr>
                  </a:outerShdw>
                </a:effectLst>
              </a:rPr>
              <a:t>Желаю вам успехов!</a:t>
            </a:r>
          </a:p>
        </p:txBody>
      </p:sp>
      <p:sp>
        <p:nvSpPr>
          <p:cNvPr id="33796" name="TextBox 5"/>
          <p:cNvSpPr txBox="1">
            <a:spLocks noChangeArrowheads="1"/>
          </p:cNvSpPr>
          <p:nvPr/>
        </p:nvSpPr>
        <p:spPr bwMode="auto">
          <a:xfrm>
            <a:off x="7572375" y="15716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амара\Pictures\фон\1360429107_27324b086e4bd710847564ad3c49eb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357694"/>
            <a:ext cx="8229600" cy="22145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Bookman Old Style" pitchFamily="18" charset="0"/>
              </a:rPr>
              <a:t>    </a:t>
            </a:r>
            <a:endParaRPr lang="ru-RU" sz="3000" dirty="0" smtClean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Тамара\Pictures\фон\1360429107_27324b086e4bd710847564ad3c49eb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AutoShape 8"/>
          <p:cNvSpPr txBox="1">
            <a:spLocks noChangeArrowheads="1"/>
          </p:cNvSpPr>
          <p:nvPr/>
        </p:nvSpPr>
        <p:spPr>
          <a:xfrm>
            <a:off x="357188" y="142875"/>
            <a:ext cx="8786812" cy="1143000"/>
          </a:xfrm>
          <a:prstGeom prst="ribbon2">
            <a:avLst>
              <a:gd name="adj1" fmla="val 16667"/>
              <a:gd name="adj2" fmla="val 66380"/>
            </a:avLst>
          </a:prstGeom>
          <a:gradFill rotWithShape="0">
            <a:gsLst>
              <a:gs pos="0">
                <a:srgbClr val="E5EEFF"/>
              </a:gs>
              <a:gs pos="100000">
                <a:srgbClr val="A3C4FF"/>
              </a:gs>
            </a:gsLst>
            <a:lin ang="16200000" scaled="1"/>
          </a:gradFill>
          <a:ln w="9360">
            <a:solidFill>
              <a:srgbClr val="00B050"/>
            </a:solidFill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vert="horz" lIns="90000" tIns="46800" rIns="90000" bIns="4680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Нормативная  база обновления содержания  образования</a:t>
            </a: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85720" y="1643050"/>
            <a:ext cx="3033712" cy="19319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E5EEFF"/>
              </a:gs>
              <a:gs pos="100000">
                <a:srgbClr val="A3C4FF"/>
              </a:gs>
            </a:gsLst>
            <a:lin ang="16200000" scaled="1"/>
          </a:gradFill>
          <a:ln w="9360">
            <a:solidFill>
              <a:srgbClr val="99FF66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kk-KZ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Закон РК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«О внесении изменений и дополнений  в Закон РК «Об образовании»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 24 октября 2011 г.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5715008" y="1643050"/>
            <a:ext cx="3094038" cy="19335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E5EEFF"/>
              </a:gs>
              <a:gs pos="100000">
                <a:srgbClr val="A3C4FF"/>
              </a:gs>
            </a:gsLst>
            <a:lin ang="16200000" scaled="1"/>
          </a:gradFill>
          <a:ln w="9360">
            <a:solidFill>
              <a:srgbClr val="99FF66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развития образования Республики Казахстан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2011-2020 годы</a:t>
            </a:r>
            <a:r>
              <a:rPr lang="kk-KZ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285720" y="3857628"/>
            <a:ext cx="3160712" cy="25717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E5EEFF"/>
              </a:gs>
              <a:gs pos="100000">
                <a:srgbClr val="A3C4FF"/>
              </a:gs>
            </a:gsLst>
            <a:lin ang="16200000" scaled="1"/>
          </a:gradFill>
          <a:ln w="9360">
            <a:solidFill>
              <a:srgbClr val="99FF66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Типовой комплексный  план по усилению воспитательного компонента процесса обучения во всех организациях образования от 29 июня 2012 г. №873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5643570" y="3857628"/>
            <a:ext cx="3160712" cy="25717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E5EEFF"/>
              </a:gs>
              <a:gs pos="100000">
                <a:srgbClr val="A3C4FF"/>
              </a:gs>
            </a:gsLst>
            <a:lin ang="16200000" scaled="1"/>
          </a:gradFill>
          <a:ln w="9360">
            <a:solidFill>
              <a:srgbClr val="99FF66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Государственный общеобязательный стандарт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среднего образования (начального, основного среднего, общего среднего образования)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утвержденный постановлением Правительства РК от 23 августа 2012 г. № 1080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3428992" y="2500306"/>
            <a:ext cx="2214563" cy="3429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E5EEFF"/>
              </a:gs>
              <a:gs pos="100000">
                <a:srgbClr val="A3C4FF"/>
              </a:gs>
            </a:gsLst>
            <a:lin ang="16200000" scaled="1"/>
          </a:gradFill>
          <a:ln w="9360">
            <a:solidFill>
              <a:srgbClr val="99FF66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Национальный план действий по развитию функциональной грамотности школьников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2012-2016 годы, постановление Правительства РК от 25 июня 2012 года № 832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амара\Pictures\фон\1360429107_27324b086e4bd710847564ad3c49eb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2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Цель Национального плана: </a:t>
            </a:r>
            <a:r>
              <a:rPr lang="ru-RU" sz="2200" dirty="0" smtClean="0">
                <a:latin typeface="Bookman Old Style" pitchFamily="18" charset="0"/>
                <a:cs typeface="Times New Roman" pitchFamily="18" charset="0"/>
              </a:rPr>
              <a:t>создать условия для развития функциональной грамотности школьников Республики Казахстан</a:t>
            </a:r>
            <a:endParaRPr lang="ru-RU" sz="2200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429264"/>
          </a:xfrm>
        </p:spPr>
        <p:txBody>
          <a:bodyPr>
            <a:normAutofit fontScale="92500"/>
          </a:bodyPr>
          <a:lstStyle/>
          <a:p>
            <a:pPr algn="just"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Задачи Национального плана: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2400" dirty="0" smtClean="0">
                <a:latin typeface="Bookman Old Style" pitchFamily="18" charset="0"/>
                <a:cs typeface="Times New Roman" pitchFamily="18" charset="0"/>
              </a:rPr>
              <a:t>Изучение отечественной и международной практики развития функциональной грамотности школьников.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2400" dirty="0" smtClean="0">
                <a:latin typeface="Bookman Old Style" pitchFamily="18" charset="0"/>
                <a:cs typeface="Times New Roman" pitchFamily="18" charset="0"/>
              </a:rPr>
              <a:t>Определение механизмов реализации системы мер по развитию функциональной грамотности школьников.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2400" dirty="0" smtClean="0">
                <a:latin typeface="Bookman Old Style" pitchFamily="18" charset="0"/>
                <a:cs typeface="Times New Roman" pitchFamily="18" charset="0"/>
              </a:rPr>
              <a:t>Обеспечение модернизации содержания образования: стандартов, учебных планов и программ.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2400" dirty="0" smtClean="0">
                <a:latin typeface="Bookman Old Style" pitchFamily="18" charset="0"/>
                <a:cs typeface="Times New Roman" pitchFamily="18" charset="0"/>
              </a:rPr>
              <a:t>Разработка учебно-методического обеспечения образовательного процесса.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2400" dirty="0" smtClean="0">
                <a:latin typeface="Bookman Old Style" pitchFamily="18" charset="0"/>
                <a:cs typeface="Times New Roman" pitchFamily="18" charset="0"/>
              </a:rPr>
              <a:t>Развитие системы оценки и мониторинга качества образования школьников.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2400" dirty="0" smtClean="0">
                <a:latin typeface="Bookman Old Style" pitchFamily="18" charset="0"/>
                <a:cs typeface="Times New Roman" pitchFamily="18" charset="0"/>
              </a:rPr>
              <a:t>Укрепление материально-технической базы школ и организаций системы дополнительного образования.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амара\Pictures\фон\1360429107_27324b086e4bd710847564ad3c49eb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Глоссарий</a:t>
            </a:r>
            <a:endParaRPr lang="ru-RU" sz="36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14974"/>
          </a:xfrm>
        </p:spPr>
        <p:txBody>
          <a:bodyPr>
            <a:normAutofit fontScale="70000" lnSpcReduction="20000"/>
          </a:bodyPr>
          <a:lstStyle/>
          <a:p>
            <a:pPr algn="just">
              <a:defRPr/>
            </a:pPr>
            <a:r>
              <a:rPr lang="ru-RU" sz="3400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Функциональная грамотность </a:t>
            </a:r>
            <a:r>
              <a:rPr lang="ru-RU" sz="3400" dirty="0" smtClean="0">
                <a:latin typeface="Bookman Old Style" pitchFamily="18" charset="0"/>
                <a:cs typeface="Times New Roman" pitchFamily="18" charset="0"/>
              </a:rPr>
              <a:t>рассматривается, как способность использовать все постоянно приобретаемые в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отношений.</a:t>
            </a:r>
          </a:p>
          <a:p>
            <a:pPr algn="just">
              <a:defRPr/>
            </a:pPr>
            <a:r>
              <a:rPr lang="ru-RU" sz="3400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Функционально грамотная личность </a:t>
            </a:r>
            <a:r>
              <a:rPr lang="ru-RU" sz="3400" dirty="0" smtClean="0">
                <a:latin typeface="Bookman Old Style" pitchFamily="18" charset="0"/>
                <a:cs typeface="Times New Roman" pitchFamily="18" charset="0"/>
              </a:rPr>
              <a:t>– это человек, ориентирующийся в мире и действующий в соответствии с общественными ценностями, ожиданиями и интересами.</a:t>
            </a:r>
          </a:p>
          <a:p>
            <a:pPr algn="just">
              <a:defRPr/>
            </a:pPr>
            <a:r>
              <a:rPr lang="ru-RU" sz="3400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Основные признаки функционально грамотной личности: </a:t>
            </a:r>
            <a:r>
              <a:rPr lang="ru-RU" sz="3400" dirty="0" smtClean="0">
                <a:latin typeface="Bookman Old Style" pitchFamily="18" charset="0"/>
                <a:cs typeface="Times New Roman" pitchFamily="18" charset="0"/>
              </a:rPr>
              <a:t>это человек самостоятельный, познающий и умеющий жить среди людей, обладающий определёнными качествами, ключевыми компетенциями.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амара\Pictures\фон\1360429107_27324b086e4bd710847564ad3c49eb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Компоненты функциональной грамотности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4000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знания </a:t>
            </a:r>
            <a:r>
              <a:rPr lang="ru-RU" sz="4000" dirty="0" smtClean="0">
                <a:latin typeface="Bookman Old Style" pitchFamily="18" charset="0"/>
                <a:cs typeface="Times New Roman" pitchFamily="18" charset="0"/>
              </a:rPr>
              <a:t>сведений, правил, принципов; усвоение общих понятий и умений, составляющих познавательную основу решения стандартных задач в различных сферах жизнедеятельности; </a:t>
            </a:r>
          </a:p>
          <a:p>
            <a:pPr algn="just"/>
            <a:r>
              <a:rPr lang="ru-RU" sz="4000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умения</a:t>
            </a:r>
            <a:r>
              <a:rPr lang="ru-RU" sz="4000" dirty="0" smtClean="0">
                <a:latin typeface="Bookman Old Style" pitchFamily="18" charset="0"/>
                <a:cs typeface="Times New Roman" pitchFamily="18" charset="0"/>
              </a:rPr>
              <a:t> адаптироваться к изменяющемуся миру; решать конфликты, работать с информацией; вести деловую переписку; применять правила личной безопасности в жизни; </a:t>
            </a:r>
          </a:p>
          <a:p>
            <a:pPr algn="just"/>
            <a:r>
              <a:rPr lang="ru-RU" sz="4000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готовность</a:t>
            </a:r>
            <a:r>
              <a:rPr lang="ru-RU" sz="4000" dirty="0" smtClean="0">
                <a:latin typeface="Bookman Old Style" pitchFamily="18" charset="0"/>
                <a:cs typeface="Times New Roman" pitchFamily="18" charset="0"/>
              </a:rPr>
              <a:t> ориентироваться в ценностях и нормах современного мира; принимать особенности жизни для удовлетворения своих жизненных запросов; повышать уровень образования на основе осознанного выбора.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Тамара\Pictures\фон\1360429107_27324b086e4bd710847564ad3c49eb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3571875" y="142875"/>
            <a:ext cx="2786063" cy="857250"/>
          </a:xfrm>
        </p:spPr>
        <p:txBody>
          <a:bodyPr/>
          <a:lstStyle/>
          <a:p>
            <a: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Читательская грамотность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63" y="1071563"/>
            <a:ext cx="3286125" cy="2438400"/>
          </a:xfrm>
        </p:spPr>
        <p:txBody>
          <a:bodyPr>
            <a:normAutofit fontScale="92500" lnSpcReduction="10000"/>
          </a:bodyPr>
          <a:lstStyle/>
          <a:p>
            <a:pPr marL="0" algn="just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способность человека понимать и использовать письменные тексты, размышлять о них и заниматься чтением для того, чтобы достигать своих целей, расширять свои знания и возможности, участвовать в социальной жизни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Прямоугольник 3"/>
          <p:cNvSpPr>
            <a:spLocks noChangeArrowheads="1"/>
          </p:cNvSpPr>
          <p:nvPr/>
        </p:nvSpPr>
        <p:spPr bwMode="auto">
          <a:xfrm>
            <a:off x="285750" y="714375"/>
            <a:ext cx="27283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Естественно-научная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грамотность</a:t>
            </a:r>
          </a:p>
        </p:txBody>
      </p:sp>
      <p:sp>
        <p:nvSpPr>
          <p:cNvPr id="19461" name="Прямоугольник 4"/>
          <p:cNvSpPr>
            <a:spLocks noChangeArrowheads="1"/>
          </p:cNvSpPr>
          <p:nvPr/>
        </p:nvSpPr>
        <p:spPr bwMode="auto">
          <a:xfrm>
            <a:off x="142875" y="1428750"/>
            <a:ext cx="321468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способность человека осваивать и использовать естественнонаучные знания для распознания и постановки вопросов, для освоения новых знаний, для объяснения естественнонаучных явлений и формулирования основанных на научных доказательствах выводов в связи с естественнонаучной проблематикой; понимать основные особенности естествознания как формы человеческого познания; демонстрировать осведомленность в том, что естественные науки и технология оказывают влияние на материальную, интеллектуальную и культурную сферы общества; проявлять активную гражданскую позицию при рассмотрении проблем, связанных с естествознанием</a:t>
            </a:r>
          </a:p>
        </p:txBody>
      </p:sp>
      <p:sp>
        <p:nvSpPr>
          <p:cNvPr id="19462" name="Прямоугольник 5"/>
          <p:cNvSpPr>
            <a:spLocks noChangeArrowheads="1"/>
          </p:cNvSpPr>
          <p:nvPr/>
        </p:nvSpPr>
        <p:spPr bwMode="auto">
          <a:xfrm>
            <a:off x="6572250" y="1857375"/>
            <a:ext cx="2571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Математическая грамотность</a:t>
            </a:r>
          </a:p>
        </p:txBody>
      </p:sp>
      <p:sp>
        <p:nvSpPr>
          <p:cNvPr id="19463" name="Прямоугольник 6"/>
          <p:cNvSpPr>
            <a:spLocks noChangeArrowheads="1"/>
          </p:cNvSpPr>
          <p:nvPr/>
        </p:nvSpPr>
        <p:spPr bwMode="auto">
          <a:xfrm>
            <a:off x="6643688" y="2643188"/>
            <a:ext cx="2357437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способность человека определять и понимать роль математики в мире, в котором он живет, высказывать хорошо обоснованные математические суждения и использовать математику так, чтобы удовлетворять в настоящем и будущем потребности, присущие созидательному, заинтересованному и мыслящему гражданину</a:t>
            </a:r>
          </a:p>
        </p:txBody>
      </p:sp>
      <p:sp>
        <p:nvSpPr>
          <p:cNvPr id="19464" name="Скругленный прямоугольник 7"/>
          <p:cNvSpPr>
            <a:spLocks noChangeArrowheads="1"/>
          </p:cNvSpPr>
          <p:nvPr/>
        </p:nvSpPr>
        <p:spPr bwMode="auto">
          <a:xfrm>
            <a:off x="285750" y="642938"/>
            <a:ext cx="2714625" cy="785812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19465" name="Прямая соединительная линия 13"/>
          <p:cNvCxnSpPr>
            <a:cxnSpLocks noChangeShapeType="1"/>
          </p:cNvCxnSpPr>
          <p:nvPr/>
        </p:nvCxnSpPr>
        <p:spPr bwMode="auto">
          <a:xfrm rot="5400000">
            <a:off x="-72231" y="3429794"/>
            <a:ext cx="6858000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66" name="Прямая соединительная линия 14"/>
          <p:cNvCxnSpPr>
            <a:cxnSpLocks noChangeShapeType="1"/>
          </p:cNvCxnSpPr>
          <p:nvPr/>
        </p:nvCxnSpPr>
        <p:spPr bwMode="auto">
          <a:xfrm rot="5400000">
            <a:off x="3215482" y="3428206"/>
            <a:ext cx="6858000" cy="15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9467" name="TextBox 15"/>
          <p:cNvSpPr txBox="1">
            <a:spLocks noChangeArrowheads="1"/>
          </p:cNvSpPr>
          <p:nvPr/>
        </p:nvSpPr>
        <p:spPr bwMode="auto">
          <a:xfrm>
            <a:off x="3929063" y="4857750"/>
            <a:ext cx="22145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Базовый навык</a:t>
            </a:r>
          </a:p>
          <a:p>
            <a:pPr algn="ctr"/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функциональной</a:t>
            </a:r>
          </a:p>
          <a:p>
            <a:pPr algn="ctr"/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грамотности</a:t>
            </a:r>
          </a:p>
        </p:txBody>
      </p:sp>
      <p:sp>
        <p:nvSpPr>
          <p:cNvPr id="19468" name="Левая фигурная скобка 16"/>
          <p:cNvSpPr>
            <a:spLocks/>
          </p:cNvSpPr>
          <p:nvPr/>
        </p:nvSpPr>
        <p:spPr bwMode="auto">
          <a:xfrm rot="-5400000">
            <a:off x="4536281" y="2893219"/>
            <a:ext cx="928688" cy="3143250"/>
          </a:xfrm>
          <a:prstGeom prst="leftBrace">
            <a:avLst>
              <a:gd name="adj1" fmla="val 8336"/>
              <a:gd name="adj2" fmla="val 50000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амара\Pictures\фон\1360429107_27324b086e4bd710847564ad3c49eb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Педагогические технологии</a:t>
            </a:r>
            <a:endParaRPr lang="ru-RU" sz="36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6412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Wingdings" pitchFamily="2" charset="2"/>
              <a:buChar char="v"/>
              <a:defRPr/>
            </a:pPr>
            <a:r>
              <a:rPr lang="ru-RU" sz="3300" dirty="0" smtClean="0">
                <a:latin typeface="Bookman Old Style" pitchFamily="18" charset="0"/>
                <a:cs typeface="Times New Roman" pitchFamily="18" charset="0"/>
              </a:rPr>
              <a:t>проблемно-диалогическая технология освоения новых знаний;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ru-RU" sz="3300" dirty="0" smtClean="0">
                <a:latin typeface="Bookman Old Style" pitchFamily="18" charset="0"/>
                <a:cs typeface="Times New Roman" pitchFamily="18" charset="0"/>
              </a:rPr>
              <a:t>технология формирования типа правильной читательской деятельности;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ru-RU" sz="3300" dirty="0" smtClean="0">
                <a:latin typeface="Bookman Old Style" pitchFamily="18" charset="0"/>
                <a:cs typeface="Times New Roman" pitchFamily="18" charset="0"/>
              </a:rPr>
              <a:t>технология проектной деятельности;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ru-RU" sz="3300" dirty="0" smtClean="0">
                <a:latin typeface="Bookman Old Style" pitchFamily="18" charset="0"/>
                <a:cs typeface="Times New Roman" pitchFamily="18" charset="0"/>
              </a:rPr>
              <a:t>обучение на основе «учебных ситуаций»;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ru-RU" sz="3300" dirty="0" smtClean="0">
                <a:latin typeface="Bookman Old Style" pitchFamily="18" charset="0"/>
                <a:cs typeface="Times New Roman" pitchFamily="18" charset="0"/>
              </a:rPr>
              <a:t>уровневая дифференциация обучения;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ru-RU" sz="3300" dirty="0" smtClean="0">
                <a:latin typeface="Bookman Old Style" pitchFamily="18" charset="0"/>
                <a:cs typeface="Times New Roman" pitchFamily="18" charset="0"/>
              </a:rPr>
              <a:t>информационные и коммуникационные технологии;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ru-RU" sz="3300" dirty="0" smtClean="0">
                <a:latin typeface="Bookman Old Style" pitchFamily="18" charset="0"/>
                <a:cs typeface="Times New Roman" pitchFamily="18" charset="0"/>
              </a:rPr>
              <a:t>технология оценивания учебных достижений учащихся и др.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амара\Pictures\фон\1360429107_27324b086e4bd710847564ad3c49eb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Содержание функциональной грамотности</a:t>
            </a:r>
            <a:endParaRPr lang="ru-RU" sz="36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grpSp>
        <p:nvGrpSpPr>
          <p:cNvPr id="5" name="Group 2"/>
          <p:cNvGrpSpPr>
            <a:grpSpLocks noGrp="1"/>
          </p:cNvGrpSpPr>
          <p:nvPr/>
        </p:nvGrpSpPr>
        <p:grpSpPr bwMode="auto">
          <a:xfrm>
            <a:off x="457200" y="1357299"/>
            <a:ext cx="8229600" cy="4791485"/>
            <a:chOff x="1536" y="7212"/>
            <a:chExt cx="9484" cy="4752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1536" y="8340"/>
              <a:ext cx="3612" cy="3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sz="1600" b="1" dirty="0">
                  <a:solidFill>
                    <a:srgbClr val="FF0000"/>
                  </a:solidFill>
                  <a:latin typeface="Times New Roman" pitchFamily="18" charset="0"/>
                </a:rPr>
                <a:t>Функциональная грамотность</a:t>
              </a:r>
              <a:endParaRPr lang="ru-RU" sz="1600" dirty="0">
                <a:solidFill>
                  <a:srgbClr val="FF0000"/>
                </a:solidFill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7164" y="7212"/>
              <a:ext cx="3780" cy="3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ru-RU" sz="1600" b="1">
                  <a:latin typeface="Times New Roman" pitchFamily="18" charset="0"/>
                </a:rPr>
                <a:t>грамотность в чтении и письме</a:t>
              </a:r>
              <a:endParaRPr lang="ru-RU" sz="1600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7164" y="7692"/>
              <a:ext cx="3724" cy="5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ru-RU" sz="1600" b="1" dirty="0">
                  <a:latin typeface="Times New Roman" pitchFamily="18" charset="0"/>
                </a:rPr>
                <a:t>грамотность в </a:t>
              </a:r>
              <a:r>
                <a:rPr lang="ru-RU" sz="1600" b="1" dirty="0" smtClean="0">
                  <a:latin typeface="Times New Roman" pitchFamily="18" charset="0"/>
                </a:rPr>
                <a:t>естественных науках</a:t>
              </a:r>
              <a:endParaRPr lang="ru-RU" sz="1600" dirty="0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7164" y="8244"/>
              <a:ext cx="3704" cy="3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ru-RU" sz="1600" b="1">
                  <a:latin typeface="Times New Roman" pitchFamily="18" charset="0"/>
                </a:rPr>
                <a:t>математическая грамотность</a:t>
              </a:r>
              <a:endParaRPr lang="ru-RU" sz="1600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7164" y="8820"/>
              <a:ext cx="3704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ru-RU" sz="1600" b="1">
                  <a:latin typeface="Times New Roman" pitchFamily="18" charset="0"/>
                </a:rPr>
                <a:t>компьютерная грамотность</a:t>
              </a:r>
              <a:endParaRPr lang="ru-RU" sz="1600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7164" y="10308"/>
              <a:ext cx="3856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ru-RU" sz="1600" b="1">
                  <a:latin typeface="Times New Roman" pitchFamily="18" charset="0"/>
                </a:rPr>
                <a:t>грамотность в вопросах семейной жизни</a:t>
              </a:r>
              <a:endParaRPr lang="ru-RU" sz="1600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7164" y="11016"/>
              <a:ext cx="3780" cy="4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ru-RU" sz="1600" b="1">
                  <a:latin typeface="Times New Roman" pitchFamily="18" charset="0"/>
                </a:rPr>
                <a:t>грамотность в вопросах здоровья</a:t>
              </a:r>
              <a:endParaRPr lang="ru-RU" sz="1600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7164" y="11592"/>
              <a:ext cx="3780" cy="3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ru-RU" sz="1600" b="1">
                  <a:latin typeface="Times New Roman" pitchFamily="18" charset="0"/>
                </a:rPr>
                <a:t>юридическая грамотность</a:t>
              </a:r>
              <a:endParaRPr lang="ru-RU" sz="1600"/>
            </a:p>
          </p:txBody>
        </p:sp>
        <p:cxnSp>
          <p:nvCxnSpPr>
            <p:cNvPr id="14" name="AutoShape 11"/>
            <p:cNvCxnSpPr>
              <a:cxnSpLocks noChangeShapeType="1"/>
            </p:cNvCxnSpPr>
            <p:nvPr/>
          </p:nvCxnSpPr>
          <p:spPr bwMode="auto">
            <a:xfrm>
              <a:off x="5148" y="8640"/>
              <a:ext cx="136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" name="AutoShape 12"/>
            <p:cNvCxnSpPr>
              <a:cxnSpLocks noChangeShapeType="1"/>
            </p:cNvCxnSpPr>
            <p:nvPr/>
          </p:nvCxnSpPr>
          <p:spPr bwMode="auto">
            <a:xfrm>
              <a:off x="5520" y="7428"/>
              <a:ext cx="1644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6" name="AutoShape 13"/>
            <p:cNvCxnSpPr>
              <a:cxnSpLocks noChangeShapeType="1"/>
            </p:cNvCxnSpPr>
            <p:nvPr/>
          </p:nvCxnSpPr>
          <p:spPr bwMode="auto">
            <a:xfrm>
              <a:off x="6516" y="9060"/>
              <a:ext cx="64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7" name="AutoShape 14"/>
            <p:cNvCxnSpPr>
              <a:cxnSpLocks noChangeShapeType="1"/>
            </p:cNvCxnSpPr>
            <p:nvPr/>
          </p:nvCxnSpPr>
          <p:spPr bwMode="auto">
            <a:xfrm>
              <a:off x="6516" y="10668"/>
              <a:ext cx="64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8" name="AutoShape 15"/>
            <p:cNvCxnSpPr>
              <a:cxnSpLocks noChangeShapeType="1"/>
            </p:cNvCxnSpPr>
            <p:nvPr/>
          </p:nvCxnSpPr>
          <p:spPr bwMode="auto">
            <a:xfrm>
              <a:off x="6216" y="11293"/>
              <a:ext cx="94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9" name="AutoShape 16"/>
            <p:cNvCxnSpPr>
              <a:cxnSpLocks noChangeShapeType="1"/>
            </p:cNvCxnSpPr>
            <p:nvPr/>
          </p:nvCxnSpPr>
          <p:spPr bwMode="auto">
            <a:xfrm>
              <a:off x="5964" y="11796"/>
              <a:ext cx="1200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0" name="AutoShape 17"/>
            <p:cNvCxnSpPr>
              <a:cxnSpLocks noChangeShapeType="1"/>
            </p:cNvCxnSpPr>
            <p:nvPr/>
          </p:nvCxnSpPr>
          <p:spPr bwMode="auto">
            <a:xfrm>
              <a:off x="5965" y="7980"/>
              <a:ext cx="1199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1" name="AutoShape 18"/>
            <p:cNvCxnSpPr>
              <a:cxnSpLocks noChangeShapeType="1"/>
            </p:cNvCxnSpPr>
            <p:nvPr/>
          </p:nvCxnSpPr>
          <p:spPr bwMode="auto">
            <a:xfrm>
              <a:off x="6516" y="8544"/>
              <a:ext cx="64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2" name="AutoShape 19"/>
            <p:cNvCxnSpPr>
              <a:cxnSpLocks noChangeShapeType="1"/>
            </p:cNvCxnSpPr>
            <p:nvPr/>
          </p:nvCxnSpPr>
          <p:spPr bwMode="auto">
            <a:xfrm>
              <a:off x="6516" y="8544"/>
              <a:ext cx="0" cy="212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3" name="AutoShape 20"/>
            <p:cNvCxnSpPr>
              <a:cxnSpLocks noChangeShapeType="1"/>
            </p:cNvCxnSpPr>
            <p:nvPr/>
          </p:nvCxnSpPr>
          <p:spPr bwMode="auto">
            <a:xfrm>
              <a:off x="5964" y="7980"/>
              <a:ext cx="1" cy="381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4" name="AutoShape 21"/>
            <p:cNvCxnSpPr>
              <a:cxnSpLocks noChangeShapeType="1"/>
            </p:cNvCxnSpPr>
            <p:nvPr/>
          </p:nvCxnSpPr>
          <p:spPr bwMode="auto">
            <a:xfrm>
              <a:off x="6217" y="8640"/>
              <a:ext cx="0" cy="265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  <p:cxnSp>
        <p:nvCxnSpPr>
          <p:cNvPr id="29" name="Прямая соединительная линия 28"/>
          <p:cNvCxnSpPr/>
          <p:nvPr/>
        </p:nvCxnSpPr>
        <p:spPr>
          <a:xfrm rot="5400000">
            <a:off x="3321835" y="2178835"/>
            <a:ext cx="121444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1008</Words>
  <Application>Microsoft Office PowerPoint</Application>
  <PresentationFormat>Экран (4:3)</PresentationFormat>
  <Paragraphs>140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Bookman Old Style</vt:lpstr>
      <vt:lpstr>Calibri</vt:lpstr>
      <vt:lpstr>Times New Roman</vt:lpstr>
      <vt:lpstr>Wingdings</vt:lpstr>
      <vt:lpstr>Тема Office</vt:lpstr>
      <vt:lpstr> «Развитие функциональной грамотности учащихся на уроках русского языка и литературы»  </vt:lpstr>
      <vt:lpstr>Презентация PowerPoint</vt:lpstr>
      <vt:lpstr>Презентация PowerPoint</vt:lpstr>
      <vt:lpstr>Цель Национального плана: создать условия для развития функциональной грамотности школьников Республики Казахстан</vt:lpstr>
      <vt:lpstr>Глоссарий</vt:lpstr>
      <vt:lpstr>Компоненты функциональной грамотности</vt:lpstr>
      <vt:lpstr>Читательская грамотность</vt:lpstr>
      <vt:lpstr>Педагогические технологии</vt:lpstr>
      <vt:lpstr>Содержание функциональной грамотности</vt:lpstr>
      <vt:lpstr>Формирование функциональной грамотности на уроках русского языка и литературы </vt:lpstr>
      <vt:lpstr>Международные оценочные исследования</vt:lpstr>
      <vt:lpstr>Модель  формирования и развития функциональной грамотности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Формула успеха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ГУ «Глазуновская средняя школа» «Развитие функциональной грамотности учащихся на уроках русского языка и литературы»</dc:title>
  <dc:creator>Тамара</dc:creator>
  <cp:lastModifiedBy>Admin</cp:lastModifiedBy>
  <cp:revision>29</cp:revision>
  <dcterms:created xsi:type="dcterms:W3CDTF">2015-01-07T08:37:38Z</dcterms:created>
  <dcterms:modified xsi:type="dcterms:W3CDTF">2022-05-28T09:37:51Z</dcterms:modified>
</cp:coreProperties>
</file>