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8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7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6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019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1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0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23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9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5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6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6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8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0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7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1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2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48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6349" y="596754"/>
            <a:ext cx="7766936" cy="164630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2"/>
                </a:solidFill>
              </a:rPr>
              <a:t>Семинар заместителя директора по УВР МБОУ «СОШ№2 с.Шалажи» </a:t>
            </a:r>
            <a:br>
              <a:rPr lang="ru-RU" sz="3200" dirty="0" smtClean="0">
                <a:solidFill>
                  <a:schemeClr val="accent2"/>
                </a:solidFill>
              </a:rPr>
            </a:br>
            <a:r>
              <a:rPr lang="ru-RU" sz="3200" dirty="0" smtClean="0">
                <a:solidFill>
                  <a:schemeClr val="accent2"/>
                </a:solidFill>
              </a:rPr>
              <a:t>Саидовой С.А.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79907"/>
            <a:ext cx="10896600" cy="207871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«Образовательная технология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ИСУД»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Н.Л.Галеева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482" y="355338"/>
            <a:ext cx="6011917" cy="797836"/>
          </a:xfrm>
        </p:spPr>
        <p:txBody>
          <a:bodyPr>
            <a:noAutofit/>
          </a:bodyPr>
          <a:lstStyle/>
          <a:p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Эволюция системы управления качеством школьного образования – </a:t>
            </a:r>
            <a:b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от традиционного </a:t>
            </a:r>
            <a:r>
              <a:rPr lang="ru-RU" altLang="ru-RU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ВШК</a:t>
            </a: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к </a:t>
            </a:r>
            <a:r>
              <a:rPr lang="ru-RU" altLang="ru-RU" sz="1600" b="1" dirty="0">
                <a:solidFill>
                  <a:srgbClr val="660066"/>
                </a:solidFill>
                <a:latin typeface="Calibri" panose="020F0502020204030204" pitchFamily="34" charset="0"/>
              </a:rPr>
              <a:t>ВСОКО</a:t>
            </a: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и затем к </a:t>
            </a:r>
            <a:r>
              <a:rPr lang="ru-RU" altLang="ru-RU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  <a:t>системе УПРАВЛЕНИЯ качеством </a:t>
            </a:r>
            <a:br>
              <a:rPr lang="ru-RU" altLang="ru-RU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endParaRPr lang="ru-RU" sz="1600" dirty="0"/>
          </a:p>
        </p:txBody>
      </p:sp>
      <p:pic>
        <p:nvPicPr>
          <p:cNvPr id="4" name="Изображение 1" descr="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9" y="5918965"/>
            <a:ext cx="351979" cy="75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16"/>
          <p:cNvGrpSpPr>
            <a:grpSpLocks/>
          </p:cNvGrpSpPr>
          <p:nvPr/>
        </p:nvGrpSpPr>
        <p:grpSpPr bwMode="auto">
          <a:xfrm>
            <a:off x="1687068" y="1382909"/>
            <a:ext cx="8878887" cy="5478462"/>
            <a:chOff x="315764" y="642530"/>
            <a:chExt cx="8877678" cy="5479660"/>
          </a:xfrm>
        </p:grpSpPr>
        <p:sp>
          <p:nvSpPr>
            <p:cNvPr id="6" name="Трапеция 3"/>
            <p:cNvSpPr>
              <a:spLocks/>
            </p:cNvSpPr>
            <p:nvPr/>
          </p:nvSpPr>
          <p:spPr bwMode="auto">
            <a:xfrm>
              <a:off x="515923" y="1873112"/>
              <a:ext cx="2065057" cy="1743456"/>
            </a:xfrm>
            <a:custGeom>
              <a:avLst/>
              <a:gdLst>
                <a:gd name="T0" fmla="*/ 0 w 2065057"/>
                <a:gd name="T1" fmla="*/ 1743456 h 1743456"/>
                <a:gd name="T2" fmla="*/ 435864 w 2065057"/>
                <a:gd name="T3" fmla="*/ 0 h 1743456"/>
                <a:gd name="T4" fmla="*/ 1629193 w 2065057"/>
                <a:gd name="T5" fmla="*/ 0 h 1743456"/>
                <a:gd name="T6" fmla="*/ 2065057 w 2065057"/>
                <a:gd name="T7" fmla="*/ 1743456 h 1743456"/>
                <a:gd name="T8" fmla="*/ 0 w 2065057"/>
                <a:gd name="T9" fmla="*/ 1743456 h 1743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5057"/>
                <a:gd name="T16" fmla="*/ 0 h 1743456"/>
                <a:gd name="T17" fmla="*/ 2065057 w 2065057"/>
                <a:gd name="T18" fmla="*/ 1743456 h 1743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5057" h="1743456">
                  <a:moveTo>
                    <a:pt x="0" y="1743456"/>
                  </a:moveTo>
                  <a:lnTo>
                    <a:pt x="435864" y="0"/>
                  </a:lnTo>
                  <a:lnTo>
                    <a:pt x="1629193" y="0"/>
                  </a:lnTo>
                  <a:lnTo>
                    <a:pt x="2065057" y="1743456"/>
                  </a:lnTo>
                  <a:lnTo>
                    <a:pt x="0" y="174345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b="1" dirty="0">
                  <a:ln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ВШК</a:t>
              </a:r>
            </a:p>
            <a:p>
              <a:pPr algn="ctr"/>
              <a:r>
                <a:rPr kumimoji="0" lang="ru-RU" altLang="ru-RU" b="1" dirty="0">
                  <a:ln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до 90-х </a:t>
              </a:r>
            </a:p>
          </p:txBody>
        </p:sp>
        <p:sp>
          <p:nvSpPr>
            <p:cNvPr id="7" name="Штриховая стрелка вправо 4"/>
            <p:cNvSpPr>
              <a:spLocks/>
            </p:cNvSpPr>
            <p:nvPr/>
          </p:nvSpPr>
          <p:spPr bwMode="auto">
            <a:xfrm>
              <a:off x="2319704" y="2493160"/>
              <a:ext cx="1066655" cy="452536"/>
            </a:xfrm>
            <a:custGeom>
              <a:avLst/>
              <a:gdLst>
                <a:gd name="T0" fmla="*/ 0 w 1066655"/>
                <a:gd name="T1" fmla="*/ 103079 h 452536"/>
                <a:gd name="T2" fmla="*/ 14142 w 1066655"/>
                <a:gd name="T3" fmla="*/ 103079 h 452536"/>
                <a:gd name="T4" fmla="*/ 14142 w 1066655"/>
                <a:gd name="T5" fmla="*/ 349457 h 452536"/>
                <a:gd name="T6" fmla="*/ 0 w 1066655"/>
                <a:gd name="T7" fmla="*/ 349457 h 452536"/>
                <a:gd name="T8" fmla="*/ 0 w 1066655"/>
                <a:gd name="T9" fmla="*/ 103079 h 452536"/>
                <a:gd name="T10" fmla="*/ 28284 w 1066655"/>
                <a:gd name="T11" fmla="*/ 103079 h 452536"/>
                <a:gd name="T12" fmla="*/ 56567 w 1066655"/>
                <a:gd name="T13" fmla="*/ 103079 h 452536"/>
                <a:gd name="T14" fmla="*/ 56567 w 1066655"/>
                <a:gd name="T15" fmla="*/ 349457 h 452536"/>
                <a:gd name="T16" fmla="*/ 28284 w 1066655"/>
                <a:gd name="T17" fmla="*/ 349457 h 452536"/>
                <a:gd name="T18" fmla="*/ 28284 w 1066655"/>
                <a:gd name="T19" fmla="*/ 103079 h 452536"/>
                <a:gd name="T20" fmla="*/ 70709 w 1066655"/>
                <a:gd name="T21" fmla="*/ 103079 h 452536"/>
                <a:gd name="T22" fmla="*/ 749889 w 1066655"/>
                <a:gd name="T23" fmla="*/ 103079 h 452536"/>
                <a:gd name="T24" fmla="*/ 749889 w 1066655"/>
                <a:gd name="T25" fmla="*/ 0 h 452536"/>
                <a:gd name="T26" fmla="*/ 1066655 w 1066655"/>
                <a:gd name="T27" fmla="*/ 226268 h 452536"/>
                <a:gd name="T28" fmla="*/ 749889 w 1066655"/>
                <a:gd name="T29" fmla="*/ 452536 h 452536"/>
                <a:gd name="T30" fmla="*/ 749889 w 1066655"/>
                <a:gd name="T31" fmla="*/ 349457 h 452536"/>
                <a:gd name="T32" fmla="*/ 70709 w 1066655"/>
                <a:gd name="T33" fmla="*/ 349457 h 452536"/>
                <a:gd name="T34" fmla="*/ 70709 w 1066655"/>
                <a:gd name="T35" fmla="*/ 103079 h 452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66655" h="452536">
                  <a:moveTo>
                    <a:pt x="0" y="103079"/>
                  </a:moveTo>
                  <a:lnTo>
                    <a:pt x="14142" y="103079"/>
                  </a:lnTo>
                  <a:lnTo>
                    <a:pt x="14142" y="349457"/>
                  </a:lnTo>
                  <a:lnTo>
                    <a:pt x="0" y="349457"/>
                  </a:lnTo>
                  <a:lnTo>
                    <a:pt x="0" y="103079"/>
                  </a:lnTo>
                  <a:close/>
                  <a:moveTo>
                    <a:pt x="28284" y="103079"/>
                  </a:moveTo>
                  <a:lnTo>
                    <a:pt x="56567" y="103079"/>
                  </a:lnTo>
                  <a:lnTo>
                    <a:pt x="56567" y="349457"/>
                  </a:lnTo>
                  <a:lnTo>
                    <a:pt x="28284" y="349457"/>
                  </a:lnTo>
                  <a:lnTo>
                    <a:pt x="28284" y="103079"/>
                  </a:lnTo>
                  <a:close/>
                  <a:moveTo>
                    <a:pt x="70709" y="103079"/>
                  </a:moveTo>
                  <a:lnTo>
                    <a:pt x="749889" y="103079"/>
                  </a:lnTo>
                  <a:lnTo>
                    <a:pt x="749889" y="0"/>
                  </a:lnTo>
                  <a:lnTo>
                    <a:pt x="1066655" y="226268"/>
                  </a:lnTo>
                  <a:lnTo>
                    <a:pt x="749889" y="452536"/>
                  </a:lnTo>
                  <a:lnTo>
                    <a:pt x="749889" y="349457"/>
                  </a:lnTo>
                  <a:lnTo>
                    <a:pt x="70709" y="349457"/>
                  </a:lnTo>
                  <a:lnTo>
                    <a:pt x="70709" y="103079"/>
                  </a:lnTo>
                  <a:close/>
                </a:path>
              </a:pathLst>
            </a:custGeom>
            <a:solidFill>
              <a:srgbClr val="B9CDE5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ru-RU"/>
            </a:p>
          </p:txBody>
        </p:sp>
        <p:grpSp>
          <p:nvGrpSpPr>
            <p:cNvPr id="8" name="Группа 15"/>
            <p:cNvGrpSpPr>
              <a:grpSpLocks/>
            </p:cNvGrpSpPr>
            <p:nvPr/>
          </p:nvGrpSpPr>
          <p:grpSpPr bwMode="auto">
            <a:xfrm>
              <a:off x="6418870" y="1843042"/>
              <a:ext cx="2193626" cy="2021329"/>
              <a:chOff x="2213090" y="2427926"/>
              <a:chExt cx="4430659" cy="4001310"/>
            </a:xfrm>
          </p:grpSpPr>
          <p:grpSp>
            <p:nvGrpSpPr>
              <p:cNvPr id="21" name="Группа 14"/>
              <p:cNvGrpSpPr>
                <a:grpSpLocks/>
              </p:cNvGrpSpPr>
              <p:nvPr/>
            </p:nvGrpSpPr>
            <p:grpSpPr bwMode="auto">
              <a:xfrm>
                <a:off x="2213090" y="2927500"/>
                <a:ext cx="4430659" cy="3501540"/>
                <a:chOff x="2213090" y="2927500"/>
                <a:chExt cx="4430659" cy="3501540"/>
              </a:xfrm>
            </p:grpSpPr>
            <p:sp>
              <p:nvSpPr>
                <p:cNvPr id="23" name="Овал 22"/>
                <p:cNvSpPr/>
                <p:nvPr/>
              </p:nvSpPr>
              <p:spPr>
                <a:xfrm rot="21362743">
                  <a:off x="2642691" y="4357663"/>
                  <a:ext cx="2144798" cy="1999084"/>
                </a:xfrm>
                <a:prstGeom prst="ellipse">
                  <a:avLst/>
                </a:prstGeom>
                <a:solidFill>
                  <a:srgbClr val="CCFF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2928026" y="3285827"/>
                  <a:ext cx="1644665" cy="1427019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Овал 24"/>
                <p:cNvSpPr/>
                <p:nvPr/>
              </p:nvSpPr>
              <p:spPr>
                <a:xfrm>
                  <a:off x="4713751" y="3072088"/>
                  <a:ext cx="1144535" cy="1071837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Овал 25"/>
                <p:cNvSpPr/>
                <p:nvPr/>
              </p:nvSpPr>
              <p:spPr>
                <a:xfrm>
                  <a:off x="5502421" y="3854750"/>
                  <a:ext cx="1141328" cy="1071835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Овал 26"/>
                <p:cNvSpPr/>
                <p:nvPr/>
              </p:nvSpPr>
              <p:spPr>
                <a:xfrm>
                  <a:off x="4357890" y="4499107"/>
                  <a:ext cx="2000530" cy="1929933"/>
                </a:xfrm>
                <a:prstGeom prst="ellipse">
                  <a:avLst/>
                </a:prstGeom>
                <a:solidFill>
                  <a:srgbClr val="FFCC66">
                    <a:alpha val="26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Овал 27"/>
                <p:cNvSpPr/>
                <p:nvPr/>
              </p:nvSpPr>
              <p:spPr>
                <a:xfrm>
                  <a:off x="4002025" y="3427272"/>
                  <a:ext cx="2141593" cy="1929933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Овал 28"/>
                <p:cNvSpPr/>
                <p:nvPr/>
              </p:nvSpPr>
              <p:spPr>
                <a:xfrm>
                  <a:off x="5502421" y="4712846"/>
                  <a:ext cx="926528" cy="858098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2213090" y="2927500"/>
                  <a:ext cx="1141327" cy="1071837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Овал 30"/>
                <p:cNvSpPr/>
                <p:nvPr/>
              </p:nvSpPr>
              <p:spPr>
                <a:xfrm>
                  <a:off x="2713222" y="4213076"/>
                  <a:ext cx="1144534" cy="107183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2" name="Овал 21"/>
              <p:cNvSpPr/>
              <p:nvPr/>
            </p:nvSpPr>
            <p:spPr>
              <a:xfrm>
                <a:off x="2259381" y="2427926"/>
                <a:ext cx="4289596" cy="4001310"/>
              </a:xfrm>
              <a:prstGeom prst="ellipse">
                <a:avLst/>
              </a:prstGeom>
              <a:solidFill>
                <a:srgbClr val="CCFFFF">
                  <a:alpha val="2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505016" y="3998531"/>
              <a:ext cx="28813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b="1">
                  <a:solidFill>
                    <a:srgbClr val="000000"/>
                  </a:solidFill>
                  <a:latin typeface="Calibri" panose="020F0502020204030204" pitchFamily="34" charset="0"/>
                </a:rPr>
                <a:t>Функция контроля</a:t>
              </a: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5674993" y="642530"/>
              <a:ext cx="3258706" cy="120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СИСТЕМА УПРАВЛЕНИЯ КАЧЕСТВОМ ОБРАЗОВАТЕЛЬНОГО ПРОЦЕССА</a:t>
              </a: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315764" y="692533"/>
              <a:ext cx="2269251" cy="107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ВНУТРИШКОЛЬНЫЙ КОНТРОЛЬ КАЧЕСТВА ОБРАЗОВАТЕЛЬНОГО ПРОЦЕССА</a:t>
              </a: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505015" y="4460196"/>
              <a:ext cx="228325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СУБЪЕКТЫ – </a:t>
              </a:r>
            </a:p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АДМИНИСТРАТОРЫ</a:t>
              </a:r>
            </a:p>
          </p:txBody>
        </p:sp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5272592" y="4497275"/>
              <a:ext cx="39208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СУБЪЕКТЫ – ВСЕ УЧАСТНИКИ ОП</a:t>
              </a:r>
            </a:p>
          </p:txBody>
        </p: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505015" y="5248512"/>
              <a:ext cx="26227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ОДНООБРАЗИЕ ФОРМ</a:t>
              </a:r>
            </a:p>
          </p:txBody>
        </p:sp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505015" y="5752858"/>
              <a:ext cx="24292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СТРОГАЯ ИЕРАРХИЯ</a:t>
              </a:r>
            </a:p>
          </p:txBody>
        </p: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320125" y="5106527"/>
              <a:ext cx="3465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Сетевая, ГИПЕРТЕКСТНАЯ МОДЕЛЬ – управление из любой точки</a:t>
              </a:r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5320125" y="4035610"/>
              <a:ext cx="38234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b="1">
                  <a:solidFill>
                    <a:srgbClr val="000000"/>
                  </a:solidFill>
                  <a:latin typeface="Calibri" panose="020F0502020204030204" pitchFamily="34" charset="0"/>
                </a:rPr>
                <a:t>Все функции управления</a:t>
              </a:r>
            </a:p>
          </p:txBody>
        </p:sp>
        <p:sp>
          <p:nvSpPr>
            <p:cNvPr id="18" name="Трапеция 15"/>
            <p:cNvSpPr>
              <a:spLocks/>
            </p:cNvSpPr>
            <p:nvPr/>
          </p:nvSpPr>
          <p:spPr bwMode="auto">
            <a:xfrm>
              <a:off x="3386358" y="1906456"/>
              <a:ext cx="2045220" cy="1745044"/>
            </a:xfrm>
            <a:custGeom>
              <a:avLst/>
              <a:gdLst>
                <a:gd name="T0" fmla="*/ 0 w 2303148"/>
                <a:gd name="T1" fmla="*/ 1745044 h 1745044"/>
                <a:gd name="T2" fmla="*/ 436261 w 2303148"/>
                <a:gd name="T3" fmla="*/ 0 h 1745044"/>
                <a:gd name="T4" fmla="*/ 1866887 w 2303148"/>
                <a:gd name="T5" fmla="*/ 0 h 1745044"/>
                <a:gd name="T6" fmla="*/ 2303148 w 2303148"/>
                <a:gd name="T7" fmla="*/ 1745044 h 1745044"/>
                <a:gd name="T8" fmla="*/ 0 w 2303148"/>
                <a:gd name="T9" fmla="*/ 1745044 h 17450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3148"/>
                <a:gd name="T16" fmla="*/ 0 h 1745044"/>
                <a:gd name="T17" fmla="*/ 2303148 w 2303148"/>
                <a:gd name="T18" fmla="*/ 1745044 h 17450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3148" h="1745044">
                  <a:moveTo>
                    <a:pt x="0" y="1745044"/>
                  </a:moveTo>
                  <a:lnTo>
                    <a:pt x="436261" y="0"/>
                  </a:lnTo>
                  <a:lnTo>
                    <a:pt x="1866887" y="0"/>
                  </a:lnTo>
                  <a:lnTo>
                    <a:pt x="2303148" y="1745044"/>
                  </a:lnTo>
                  <a:lnTo>
                    <a:pt x="0" y="17450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ВСОКО</a:t>
              </a:r>
            </a:p>
            <a:p>
              <a:pPr algn="ctr"/>
              <a:r>
                <a:rPr kumimoji="0" lang="ru-RU" altLang="ru-RU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Примерно с 2008</a:t>
              </a:r>
            </a:p>
          </p:txBody>
        </p:sp>
        <p:sp>
          <p:nvSpPr>
            <p:cNvPr id="19" name="TextBox 27"/>
            <p:cNvSpPr txBox="1">
              <a:spLocks noChangeArrowheads="1"/>
            </p:cNvSpPr>
            <p:nvPr/>
          </p:nvSpPr>
          <p:spPr bwMode="auto">
            <a:xfrm>
              <a:off x="2934255" y="692533"/>
              <a:ext cx="22692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ВНУТРИШКОЛЬНАЯ система оценки КАЧЕСТВА образования</a:t>
              </a:r>
            </a:p>
          </p:txBody>
        </p:sp>
        <p:sp>
          <p:nvSpPr>
            <p:cNvPr id="20" name="Штриховая стрелка вправо 17"/>
            <p:cNvSpPr>
              <a:spLocks/>
            </p:cNvSpPr>
            <p:nvPr/>
          </p:nvSpPr>
          <p:spPr bwMode="auto">
            <a:xfrm>
              <a:off x="5320469" y="2703556"/>
              <a:ext cx="1065068" cy="452536"/>
            </a:xfrm>
            <a:custGeom>
              <a:avLst/>
              <a:gdLst>
                <a:gd name="T0" fmla="*/ 0 w 1065068"/>
                <a:gd name="T1" fmla="*/ 103079 h 452536"/>
                <a:gd name="T2" fmla="*/ 14142 w 1065068"/>
                <a:gd name="T3" fmla="*/ 103079 h 452536"/>
                <a:gd name="T4" fmla="*/ 14142 w 1065068"/>
                <a:gd name="T5" fmla="*/ 349457 h 452536"/>
                <a:gd name="T6" fmla="*/ 0 w 1065068"/>
                <a:gd name="T7" fmla="*/ 349457 h 452536"/>
                <a:gd name="T8" fmla="*/ 0 w 1065068"/>
                <a:gd name="T9" fmla="*/ 103079 h 452536"/>
                <a:gd name="T10" fmla="*/ 28284 w 1065068"/>
                <a:gd name="T11" fmla="*/ 103079 h 452536"/>
                <a:gd name="T12" fmla="*/ 56567 w 1065068"/>
                <a:gd name="T13" fmla="*/ 103079 h 452536"/>
                <a:gd name="T14" fmla="*/ 56567 w 1065068"/>
                <a:gd name="T15" fmla="*/ 349457 h 452536"/>
                <a:gd name="T16" fmla="*/ 28284 w 1065068"/>
                <a:gd name="T17" fmla="*/ 349457 h 452536"/>
                <a:gd name="T18" fmla="*/ 28284 w 1065068"/>
                <a:gd name="T19" fmla="*/ 103079 h 452536"/>
                <a:gd name="T20" fmla="*/ 70709 w 1065068"/>
                <a:gd name="T21" fmla="*/ 103079 h 452536"/>
                <a:gd name="T22" fmla="*/ 748302 w 1065068"/>
                <a:gd name="T23" fmla="*/ 103079 h 452536"/>
                <a:gd name="T24" fmla="*/ 748302 w 1065068"/>
                <a:gd name="T25" fmla="*/ 0 h 452536"/>
                <a:gd name="T26" fmla="*/ 1065068 w 1065068"/>
                <a:gd name="T27" fmla="*/ 226268 h 452536"/>
                <a:gd name="T28" fmla="*/ 748302 w 1065068"/>
                <a:gd name="T29" fmla="*/ 452536 h 452536"/>
                <a:gd name="T30" fmla="*/ 748302 w 1065068"/>
                <a:gd name="T31" fmla="*/ 349457 h 452536"/>
                <a:gd name="T32" fmla="*/ 70709 w 1065068"/>
                <a:gd name="T33" fmla="*/ 349457 h 452536"/>
                <a:gd name="T34" fmla="*/ 70709 w 1065068"/>
                <a:gd name="T35" fmla="*/ 103079 h 452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65068" h="452536">
                  <a:moveTo>
                    <a:pt x="0" y="103079"/>
                  </a:moveTo>
                  <a:lnTo>
                    <a:pt x="14142" y="103079"/>
                  </a:lnTo>
                  <a:lnTo>
                    <a:pt x="14142" y="349457"/>
                  </a:lnTo>
                  <a:lnTo>
                    <a:pt x="0" y="349457"/>
                  </a:lnTo>
                  <a:lnTo>
                    <a:pt x="0" y="103079"/>
                  </a:lnTo>
                  <a:close/>
                  <a:moveTo>
                    <a:pt x="28284" y="103079"/>
                  </a:moveTo>
                  <a:lnTo>
                    <a:pt x="56567" y="103079"/>
                  </a:lnTo>
                  <a:lnTo>
                    <a:pt x="56567" y="349457"/>
                  </a:lnTo>
                  <a:lnTo>
                    <a:pt x="28284" y="349457"/>
                  </a:lnTo>
                  <a:lnTo>
                    <a:pt x="28284" y="103079"/>
                  </a:lnTo>
                  <a:close/>
                  <a:moveTo>
                    <a:pt x="70709" y="103079"/>
                  </a:moveTo>
                  <a:lnTo>
                    <a:pt x="748302" y="103079"/>
                  </a:lnTo>
                  <a:lnTo>
                    <a:pt x="748302" y="0"/>
                  </a:lnTo>
                  <a:lnTo>
                    <a:pt x="1065068" y="226268"/>
                  </a:lnTo>
                  <a:lnTo>
                    <a:pt x="748302" y="452536"/>
                  </a:lnTo>
                  <a:lnTo>
                    <a:pt x="748302" y="349457"/>
                  </a:lnTo>
                  <a:lnTo>
                    <a:pt x="70709" y="349457"/>
                  </a:lnTo>
                  <a:lnTo>
                    <a:pt x="70709" y="103079"/>
                  </a:lnTo>
                  <a:close/>
                </a:path>
              </a:pathLst>
            </a:custGeom>
            <a:solidFill>
              <a:srgbClr val="B9CDE5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717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>«Образовательная технология ИСУД»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6" y="1262743"/>
            <a:ext cx="9906000" cy="5007428"/>
          </a:xfrm>
        </p:spPr>
        <p:txBody>
          <a:bodyPr>
            <a:normAutofit/>
          </a:bodyPr>
          <a:lstStyle/>
          <a:p>
            <a:r>
              <a:rPr lang="ru-RU" b="1" dirty="0" smtClean="0"/>
              <a:t>1.ФГОС.Образовательный результаты и учебный успех ученика</a:t>
            </a:r>
          </a:p>
          <a:p>
            <a:r>
              <a:rPr lang="ru-RU" b="1" dirty="0" smtClean="0"/>
              <a:t>2.</a:t>
            </a:r>
            <a:r>
              <a:rPr lang="en-US" b="1" dirty="0"/>
              <a:t> </a:t>
            </a:r>
            <a:r>
              <a:rPr lang="ru-RU" b="1" dirty="0" smtClean="0"/>
              <a:t>Факторы индивидуального стиля учебно-познавательной деятельности.</a:t>
            </a:r>
          </a:p>
          <a:p>
            <a:r>
              <a:rPr lang="ru-RU" b="1" dirty="0" smtClean="0"/>
              <a:t>3.Управление ростом учебно-познавательной мотивации ученика</a:t>
            </a:r>
          </a:p>
          <a:p>
            <a:r>
              <a:rPr lang="ru-RU" b="1" dirty="0" smtClean="0"/>
              <a:t>4.Универсальные учебные действия как внутренние ресурсы учебного ресурса ученика</a:t>
            </a:r>
          </a:p>
          <a:p>
            <a:r>
              <a:rPr lang="ru-RU" b="1" dirty="0" smtClean="0"/>
              <a:t>5Проектирование индивидуальных программ развития индивидуального стиля учебной деятельности</a:t>
            </a:r>
          </a:p>
          <a:p>
            <a:r>
              <a:rPr lang="ru-RU" b="1" dirty="0" smtClean="0"/>
              <a:t>6.Учебный кабинет</a:t>
            </a:r>
          </a:p>
          <a:p>
            <a:r>
              <a:rPr lang="ru-RU" b="1" dirty="0" smtClean="0"/>
              <a:t>7.Программа введения технологий ИСУД в образовательный процесс школы</a:t>
            </a:r>
          </a:p>
          <a:p>
            <a:r>
              <a:rPr lang="ru-RU" b="1" dirty="0" smtClean="0"/>
              <a:t>Деловая игра по освоению технологий ИСУД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56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" y="452717"/>
            <a:ext cx="9404723" cy="6112205"/>
          </a:xfrm>
        </p:spPr>
      </p:pic>
    </p:spTree>
    <p:extLst>
      <p:ext uri="{BB962C8B-B14F-4D97-AF65-F5344CB8AC3E}">
        <p14:creationId xmlns:p14="http://schemas.microsoft.com/office/powerpoint/2010/main" val="12073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«Методические рекомендации по реализации требований ФГОС к образовательным результатам».     </a:t>
            </a:r>
            <a:r>
              <a:rPr lang="ru-RU" sz="2400" dirty="0" err="1" smtClean="0">
                <a:solidFill>
                  <a:schemeClr val="accent2"/>
                </a:solidFill>
              </a:rPr>
              <a:t>Н.А.Галеева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84424"/>
            <a:ext cx="8851894" cy="5215668"/>
          </a:xfrm>
        </p:spPr>
      </p:pic>
    </p:spTree>
    <p:extLst>
      <p:ext uri="{BB962C8B-B14F-4D97-AF65-F5344CB8AC3E}">
        <p14:creationId xmlns:p14="http://schemas.microsoft.com/office/powerpoint/2010/main" val="30063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«100 способов формирования учебного успеха ученика» </a:t>
            </a:r>
            <a:r>
              <a:rPr lang="ru-RU" sz="2800" dirty="0" err="1" smtClean="0"/>
              <a:t>Н.Л.Галеева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9" y="1380162"/>
            <a:ext cx="8327571" cy="5334000"/>
          </a:xfrm>
        </p:spPr>
      </p:pic>
    </p:spTree>
    <p:extLst>
      <p:ext uri="{BB962C8B-B14F-4D97-AF65-F5344CB8AC3E}">
        <p14:creationId xmlns:p14="http://schemas.microsoft.com/office/powerpoint/2010/main" val="9072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9084"/>
          </a:xfrm>
        </p:spPr>
        <p:txBody>
          <a:bodyPr/>
          <a:lstStyle/>
          <a:p>
            <a:r>
              <a:rPr lang="ru-RU" dirty="0" smtClean="0"/>
              <a:t>Проектирование рабочей программы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828800"/>
            <a:ext cx="8627890" cy="687822"/>
          </a:xfrm>
        </p:spPr>
        <p:txBody>
          <a:bodyPr>
            <a:normAutofit fontScale="40000" lnSpcReduction="20000"/>
          </a:bodyPr>
          <a:lstStyle/>
          <a:p>
            <a:r>
              <a:rPr lang="ru-RU" b="1" dirty="0" smtClean="0"/>
              <a:t>1.Раздел. Планируемые результаты</a:t>
            </a:r>
          </a:p>
          <a:p>
            <a:r>
              <a:rPr lang="ru-RU" b="1" dirty="0" smtClean="0"/>
              <a:t>2.Раздел.Содержание учебного предмета</a:t>
            </a:r>
          </a:p>
          <a:p>
            <a:r>
              <a:rPr lang="ru-RU" b="1" dirty="0" smtClean="0"/>
              <a:t>3.Раздел Тематическое планирование.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" y="2516622"/>
            <a:ext cx="6463607" cy="41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Технология мониторинга уровня профессиональной компетентности учителя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532" y="1665776"/>
            <a:ext cx="8278945" cy="49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Планирование изучения учебной темы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613547"/>
            <a:ext cx="6941004" cy="4796778"/>
          </a:xfrm>
        </p:spPr>
      </p:pic>
    </p:spTree>
    <p:extLst>
      <p:ext uri="{BB962C8B-B14F-4D97-AF65-F5344CB8AC3E}">
        <p14:creationId xmlns:p14="http://schemas.microsoft.com/office/powerpoint/2010/main" val="39209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Технологическая карта урока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62743"/>
            <a:ext cx="8074780" cy="5595257"/>
          </a:xfrm>
        </p:spPr>
      </p:pic>
    </p:spTree>
    <p:extLst>
      <p:ext uri="{BB962C8B-B14F-4D97-AF65-F5344CB8AC3E}">
        <p14:creationId xmlns:p14="http://schemas.microsoft.com/office/powerpoint/2010/main" val="25795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210</TotalTime>
  <Words>179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Ион</vt:lpstr>
      <vt:lpstr>Семинар заместителя директора по УВР МБОУ «СОШ№2 с.Шалажи»  Саидовой С.А.</vt:lpstr>
      <vt:lpstr> «Образовательная технология ИСУД» </vt:lpstr>
      <vt:lpstr>Презентация PowerPoint</vt:lpstr>
      <vt:lpstr>«Методические рекомендации по реализации требований ФГОС к образовательным результатам».     Н.А.Галеева</vt:lpstr>
      <vt:lpstr>«100 способов формирования учебного успеха ученика» Н.Л.Галеева</vt:lpstr>
      <vt:lpstr>Проектирование рабочей программы </vt:lpstr>
      <vt:lpstr>Технология мониторинга уровня профессиональной компетентности учителя</vt:lpstr>
      <vt:lpstr>Планирование изучения учебной темы</vt:lpstr>
      <vt:lpstr>Технологическая карта урока</vt:lpstr>
      <vt:lpstr>Эволюция системы управления качеством школьного образования –  от традиционного ВШК к ВСОКО и затем к системе УПРАВЛЕНИЯ качеством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заместителя директора по УВР МБОУ «СОШ с.п.Братское» Рагадаева Л.М</dc:title>
  <dc:creator>Пользователь</dc:creator>
  <cp:lastModifiedBy>Пользователь Windows</cp:lastModifiedBy>
  <cp:revision>24</cp:revision>
  <dcterms:created xsi:type="dcterms:W3CDTF">2017-09-21T06:51:29Z</dcterms:created>
  <dcterms:modified xsi:type="dcterms:W3CDTF">2017-11-09T13:13:12Z</dcterms:modified>
</cp:coreProperties>
</file>